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2" r:id="rId3"/>
    <p:sldId id="298" r:id="rId4"/>
    <p:sldId id="266" r:id="rId5"/>
    <p:sldId id="269" r:id="rId6"/>
    <p:sldId id="313" r:id="rId7"/>
    <p:sldId id="270" r:id="rId8"/>
    <p:sldId id="272" r:id="rId9"/>
    <p:sldId id="300" r:id="rId10"/>
    <p:sldId id="274" r:id="rId11"/>
    <p:sldId id="275" r:id="rId12"/>
    <p:sldId id="314" r:id="rId13"/>
    <p:sldId id="284" r:id="rId14"/>
    <p:sldId id="291" r:id="rId15"/>
    <p:sldId id="292" r:id="rId16"/>
    <p:sldId id="293" r:id="rId17"/>
    <p:sldId id="285" r:id="rId18"/>
    <p:sldId id="306" r:id="rId19"/>
    <p:sldId id="307" r:id="rId20"/>
    <p:sldId id="286" r:id="rId21"/>
    <p:sldId id="311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53" autoAdjust="0"/>
    <p:restoredTop sz="91011" autoAdjust="0"/>
  </p:normalViewPr>
  <p:slideViewPr>
    <p:cSldViewPr>
      <p:cViewPr varScale="1">
        <p:scale>
          <a:sx n="42" d="100"/>
          <a:sy n="42" d="100"/>
        </p:scale>
        <p:origin x="28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F2893E3-BE47-4EC3-882B-7AEE9086D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905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D934A-87C8-4ADD-958A-F47D2C3BE9F4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23F72-41AD-4301-980E-8F86652E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8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23F72-41AD-4301-980E-8F86652E8E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1472C-0F46-44EB-BDE7-171637E6E9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110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7E698-242B-4174-9EB9-517860BF31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6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A22E0-BA2D-481E-A64C-BD15043224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1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97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29E4B-C746-4664-B23E-19BE33B3F33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010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953DA-0587-4593-A9B7-3DBCB5D4AB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1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CB1B-06F9-4E10-8476-33938F1C73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34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92D46-344D-4767-92B5-538F09CF34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9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FE2DF-518A-426E-A246-24C8EAE99ED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7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A8AB6C-6BF0-4529-9D00-CEA7BCDAC9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16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E5E36-FEBA-4855-AF0A-9130DFDDDF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8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D842AC-A08A-48EE-B99D-A9A3CEADEB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7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Vt7lN4QPU0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IFv-k7XuMF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37pir0ej_S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ELchwUIlWa8&amp;list=PLhz12vamHOnaY7nvpgtQ0SIbuJdC4HA5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Matter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smtClean="0"/>
              <a:t>Chapter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1472C-0F46-44EB-BDE7-171637E6E92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hlinkClick r:id="rId2"/>
              </a:rPr>
              <a:t>Mixtures</a:t>
            </a:r>
            <a:endParaRPr lang="en-US" alt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505200" y="1964056"/>
            <a:ext cx="5410200" cy="46653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u="sng" dirty="0" smtClean="0"/>
              <a:t>Mixture</a:t>
            </a:r>
            <a:r>
              <a:rPr lang="en-US" altLang="en-US" sz="2800" dirty="0" smtClean="0"/>
              <a:t>: Compounds and/or elements mixed together but </a:t>
            </a:r>
            <a:r>
              <a:rPr lang="en-US" altLang="en-US" sz="2800" b="1" dirty="0" smtClean="0"/>
              <a:t>not bonded together</a:t>
            </a:r>
            <a:r>
              <a:rPr lang="en-US" altLang="en-US" sz="2800" dirty="0" smtClean="0"/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cs typeface="Times New Roman" panose="02020603050405020304" pitchFamily="18" charset="0"/>
              </a:rPr>
              <a:t>Substances that make up a mixture keep most of their own properties </a:t>
            </a:r>
          </a:p>
          <a:p>
            <a:pPr marL="201168" lvl="1" indent="0">
              <a:lnSpc>
                <a:spcPct val="90000"/>
              </a:lnSpc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cs typeface="Times New Roman" panose="02020603050405020304" pitchFamily="18" charset="0"/>
              </a:rPr>
              <a:t>Mixtures can be separated by simple physical means</a:t>
            </a:r>
          </a:p>
          <a:p>
            <a:pPr lvl="1"/>
            <a:r>
              <a:rPr lang="en-US" altLang="en-US" sz="2400" dirty="0" smtClean="0">
                <a:cs typeface="Times New Roman" panose="02020603050405020304" pitchFamily="18" charset="0"/>
              </a:rPr>
              <a:t>Iron </a:t>
            </a:r>
            <a:r>
              <a:rPr lang="en-US" altLang="en-US" sz="2400" dirty="0">
                <a:cs typeface="Times New Roman" panose="02020603050405020304" pitchFamily="18" charset="0"/>
              </a:rPr>
              <a:t>and aluminum could be separated with a magnet, coffee grounds and water can be separated with a filter</a:t>
            </a:r>
            <a:endParaRPr lang="en-US" altLang="en-US" sz="2400" dirty="0"/>
          </a:p>
          <a:p>
            <a:endParaRPr lang="en-US" altLang="en-US" sz="3000" dirty="0" smtClean="0">
              <a:cs typeface="Times New Roman" panose="02020603050405020304" pitchFamily="18" charset="0"/>
            </a:endParaRPr>
          </a:p>
        </p:txBody>
      </p:sp>
      <p:pic>
        <p:nvPicPr>
          <p:cNvPr id="16388" name="Picture 5" descr="http://image.shutterstock.com/display_pic_with_logo/77004/77004,1278165391,2/stock-photo-fruit-mixture-5665008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1"/>
          <a:stretch/>
        </p:blipFill>
        <p:spPr bwMode="auto">
          <a:xfrm>
            <a:off x="138112" y="2362200"/>
            <a:ext cx="3352800" cy="326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hlinkClick r:id="rId2"/>
              </a:rPr>
              <a:t>Mixtures</a:t>
            </a:r>
            <a:endParaRPr lang="en-US" alt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45734"/>
            <a:ext cx="5538787" cy="447886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Can be heterogeneous or homogeneous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u="sng" dirty="0" smtClean="0"/>
              <a:t>Heterogeneous:</a:t>
            </a:r>
            <a:r>
              <a:rPr lang="en-US" altLang="en-US" sz="2800" dirty="0" smtClean="0"/>
              <a:t> different throughout or chunky,  separation </a:t>
            </a:r>
            <a:r>
              <a:rPr lang="en-US" altLang="en-US" sz="2400" dirty="0" smtClean="0"/>
              <a:t>can be seen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granite, orange juice with pulp, Italian dressing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u="sng" dirty="0"/>
              <a:t>Homogeneous:</a:t>
            </a:r>
            <a:r>
              <a:rPr lang="en-US" altLang="en-US" sz="2800" dirty="0"/>
              <a:t> the same throughout, no separation can be seen</a:t>
            </a:r>
          </a:p>
          <a:p>
            <a:pPr lvl="1"/>
            <a:r>
              <a:rPr lang="en-US" altLang="en-US" sz="2400" dirty="0"/>
              <a:t>metal alloys, air around you, milk and saltwater</a:t>
            </a:r>
          </a:p>
          <a:p>
            <a:endParaRPr lang="en-US" altLang="en-US" sz="2200" dirty="0" smtClean="0"/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7" y="2370667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Matter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29E4B-C746-4664-B23E-19BE33B3F33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5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856396"/>
          </a:xfrm>
        </p:spPr>
        <p:txBody>
          <a:bodyPr/>
          <a:lstStyle/>
          <a:p>
            <a:r>
              <a:rPr lang="en-US" altLang="en-US" dirty="0" smtClean="0"/>
              <a:t>Physical Properties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800600" y="1845734"/>
            <a:ext cx="4191000" cy="47074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Any property that can be tested without changing the identity of the substance.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For Example: mass, weight, density, volume, color, shape, texture, melting point, and boiling point.</a:t>
            </a:r>
          </a:p>
          <a:p>
            <a:pPr marL="201168" lvl="1" indent="0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Helps determine the use of the substance</a:t>
            </a:r>
          </a:p>
          <a:p>
            <a:pPr lvl="1"/>
            <a:r>
              <a:rPr lang="en-US" altLang="en-US" sz="2000" dirty="0" smtClean="0"/>
              <a:t>Aluminum is used in foil because it is lightweight, but durable and flexible</a:t>
            </a:r>
          </a:p>
        </p:txBody>
      </p:sp>
      <p:pic>
        <p:nvPicPr>
          <p:cNvPr id="15369" name="Picture 9" descr="http://ohsudev.mrooms3.net/pluginfile.php/9630/mod_book/chapter/4580/Physical%20properties%20examples.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" y="1123012"/>
            <a:ext cx="4800601" cy="5430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Density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45734"/>
            <a:ext cx="8610599" cy="4478866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u="sng" dirty="0"/>
              <a:t>Density</a:t>
            </a:r>
            <a:r>
              <a:rPr lang="en-US" sz="2800" dirty="0"/>
              <a:t>: ratio of mass to volume of an object.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2800" dirty="0" smtClean="0"/>
              <a:t>D = </a:t>
            </a:r>
            <a:r>
              <a:rPr lang="en-US" sz="2800" dirty="0"/>
              <a:t>m / v   (density = mass / volume</a:t>
            </a:r>
            <a:r>
              <a:rPr lang="en-US" sz="2800" dirty="0" smtClean="0"/>
              <a:t>)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endParaRPr lang="en-US" sz="2800" dirty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Density is a physical property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Measured in g/mL (grams per milliliter), or g/cm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(grams per centimeters cubed)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Density of a pure compound or element is a constant (it never </a:t>
            </a:r>
            <a:r>
              <a:rPr lang="en-US" sz="2800" dirty="0" smtClean="0"/>
              <a:t>changes)</a:t>
            </a:r>
          </a:p>
          <a:p>
            <a:pPr lvl="1">
              <a:spcAft>
                <a:spcPts val="0"/>
              </a:spcAft>
              <a:defRPr/>
            </a:pPr>
            <a:r>
              <a:rPr lang="en-US" sz="2600" dirty="0" smtClean="0"/>
              <a:t>Pure water </a:t>
            </a:r>
            <a:r>
              <a:rPr lang="en-US" sz="2600" dirty="0"/>
              <a:t>is always 1.0 g/mL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Density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09548" y="1828800"/>
            <a:ext cx="6191252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D = m / v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If an object has a mass of 24 g and a volume of 48 mL, what is it’s density?</a:t>
            </a:r>
          </a:p>
          <a:p>
            <a:pPr algn="ctr">
              <a:lnSpc>
                <a:spcPct val="90000"/>
              </a:lnSpc>
            </a:pPr>
            <a:r>
              <a:rPr lang="en-US" altLang="en-US" sz="2800" dirty="0" smtClean="0"/>
              <a:t>D = 24 g / 48 mL</a:t>
            </a:r>
          </a:p>
          <a:p>
            <a:pPr algn="ctr">
              <a:lnSpc>
                <a:spcPct val="90000"/>
              </a:lnSpc>
            </a:pPr>
            <a:r>
              <a:rPr lang="en-US" altLang="en-US" sz="2800" dirty="0" smtClean="0"/>
              <a:t>= .5 g/mL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If an object has a density of 1.5 g/mL, and it’s volume is 4 </a:t>
            </a:r>
            <a:r>
              <a:rPr lang="en-US" altLang="en-US" sz="2800" dirty="0" err="1" smtClean="0"/>
              <a:t>mL.</a:t>
            </a:r>
            <a:r>
              <a:rPr lang="en-US" altLang="en-US" sz="2800" dirty="0" smtClean="0"/>
              <a:t>  What is it’s mass?</a:t>
            </a:r>
          </a:p>
          <a:p>
            <a:pPr algn="ctr">
              <a:lnSpc>
                <a:spcPct val="90000"/>
              </a:lnSpc>
            </a:pPr>
            <a:r>
              <a:rPr lang="en-US" altLang="en-US" sz="2800" dirty="0" smtClean="0"/>
              <a:t>1.5 g = m / 4 mL</a:t>
            </a:r>
          </a:p>
          <a:p>
            <a:pPr algn="ctr">
              <a:lnSpc>
                <a:spcPct val="90000"/>
              </a:lnSpc>
            </a:pPr>
            <a:r>
              <a:rPr lang="en-US" altLang="en-US" sz="2800" dirty="0" smtClean="0"/>
              <a:t>= 6 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1200"/>
            <a:ext cx="2747962" cy="24835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</a:t>
            </a:r>
            <a:r>
              <a:rPr lang="en-US" altLang="en-US" dirty="0" smtClean="0"/>
              <a:t>ensity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291084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Less dense objects float in more dense objects.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708" y="380999"/>
            <a:ext cx="4215317" cy="5638801"/>
          </a:xfrm>
          <a:prstGeom prst="rect">
            <a:avLst/>
          </a:prstGeom>
        </p:spPr>
      </p:pic>
      <p:pic>
        <p:nvPicPr>
          <p:cNvPr id="17" name="Picture 5" descr="C:\Users\meghan.morris\Desktop\anigif_enhanced-24324-1403136486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" y="3429000"/>
            <a:ext cx="4374329" cy="330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Chemical Properties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1845734"/>
            <a:ext cx="470916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Any property that can only be tested by changing the chemical make-up of the substance.</a:t>
            </a:r>
          </a:p>
          <a:p>
            <a:pPr lvl="1"/>
            <a:r>
              <a:rPr lang="en-US" altLang="en-US" sz="2400" dirty="0" smtClean="0"/>
              <a:t>Flammability, chemical reactivity, and ability to rust.</a:t>
            </a:r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47651"/>
            <a:ext cx="28956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419600"/>
            <a:ext cx="1647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Changes of Matter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smtClean="0"/>
              <a:t>Section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1472C-0F46-44EB-BDE7-171637E6E92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Physical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45733"/>
            <a:ext cx="36576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Affects one or more physical properties of a substance without changing the identity of the substance</a:t>
            </a:r>
          </a:p>
          <a:p>
            <a:pPr lvl="1"/>
            <a:r>
              <a:rPr lang="en-US" altLang="en-US" sz="2400" dirty="0" smtClean="0"/>
              <a:t>Melting, cutting, crushing</a:t>
            </a:r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71476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953DA-0587-4593-A9B7-3DBCB5D4AB0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Classifying Matter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29E4B-C746-4664-B23E-19BE33B3F33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Chemical Changes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3523" y="1845734"/>
            <a:ext cx="3703320" cy="43264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Happens when one or more substances are changed into entirely new substances with different properties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Evidence of a chemical change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bubbling, light, heat, color changes, an odor or a sound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06" y="1956383"/>
            <a:ext cx="5106988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953DA-0587-4593-A9B7-3DBCB5D4AB0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hlinkClick r:id="rId2"/>
              </a:rPr>
              <a:t>Chemical Changes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You can tell a chemical reaction has occurred if the products are </a:t>
            </a:r>
            <a:r>
              <a:rPr lang="en-US" altLang="en-US" sz="2800" b="1" i="1" u="sng" dirty="0" smtClean="0"/>
              <a:t>different</a:t>
            </a:r>
            <a:r>
              <a:rPr lang="en-US" altLang="en-US" sz="2800" dirty="0" smtClean="0"/>
              <a:t> from the reactants!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If there is no change it is NOT a reaction!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e.g. ice melting is NOT a reaction, it is a physical change!</a:t>
            </a:r>
          </a:p>
          <a:p>
            <a:endParaRPr lang="en-US" altLang="en-US" dirty="0" smtClean="0"/>
          </a:p>
        </p:txBody>
      </p:sp>
      <p:pic>
        <p:nvPicPr>
          <p:cNvPr id="37893" name="Picture 2" descr="C:\Users\meghan.morris\Desktop\147934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8930"/>
            <a:ext cx="299402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24411"/>
            <a:ext cx="3261360" cy="32383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953DA-0587-4593-A9B7-3DBCB5D4AB0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/>
              <a:t>Physical or Chemical Change?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cutting a piece of ice in half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physical change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activating an instant ice pack (make it cold)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chemical change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melting ice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physical change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baking flour, sugar, egg and water together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chemical change</a:t>
            </a:r>
            <a:r>
              <a:rPr lang="en-US" sz="2800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/>
          <a:lstStyle/>
          <a:p>
            <a:r>
              <a:rPr lang="en-US" altLang="en-US" smtClean="0"/>
              <a:t>Separating Mixtures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772400" cy="4648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D</a:t>
            </a:r>
            <a:r>
              <a:rPr lang="en-US" altLang="en-US" sz="2800" dirty="0" smtClean="0"/>
              <a:t>epending on the shape and size, you may can use physical properties to separate mixtures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use a filter, or a centrifuge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S</a:t>
            </a:r>
            <a:r>
              <a:rPr lang="en-US" altLang="en-US" sz="2800" dirty="0" smtClean="0"/>
              <a:t>olutions require distillation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boiling substances off one at a time)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C</a:t>
            </a:r>
            <a:r>
              <a:rPr lang="en-US" altLang="en-US" sz="2800" dirty="0" smtClean="0"/>
              <a:t>hemical properties could also be used to separate mixtures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Separating Compounds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Physical properties CANNOT be used to separate a compound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If it’s made of molecules, chemical properties CAN be used to separate it.</a:t>
            </a:r>
          </a:p>
          <a:p>
            <a:pPr lvl="1"/>
            <a:r>
              <a:rPr lang="en-US" altLang="en-US" sz="2400" dirty="0" smtClean="0"/>
              <a:t>Water can be separated into hydrogen and oxygen gas by electrolysis (a chemical change)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hlinkClick r:id="rId2"/>
              </a:rPr>
              <a:t>Matter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2638"/>
            <a:ext cx="5486400" cy="4195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u="sng" dirty="0" smtClean="0"/>
              <a:t>Matter</a:t>
            </a:r>
            <a:r>
              <a:rPr lang="en-US" altLang="en-US" sz="2800" dirty="0" smtClean="0"/>
              <a:t>:  anything that has mass and takes up space (this includes air)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u="sng" dirty="0" smtClean="0"/>
              <a:t>Chemistry</a:t>
            </a:r>
            <a:r>
              <a:rPr lang="en-US" altLang="en-US" sz="2800" dirty="0" smtClean="0"/>
              <a:t>:  the study of matter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Can be classified as an element, compound or mixture</a:t>
            </a:r>
          </a:p>
        </p:txBody>
      </p:sp>
      <p:pic>
        <p:nvPicPr>
          <p:cNvPr id="5" name="Picture 5" descr="https://lh4.ggpht.com/fsaDZdsOg9rGnQZFxV669mWxtD4hWrMuijQieAjmoGi6Ux9FJ2_jgwc0AcsPH8VilbDd=w30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2438400"/>
            <a:ext cx="2857500" cy="2857500"/>
          </a:xfr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45734"/>
            <a:ext cx="8458199" cy="45550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u="sng" dirty="0" smtClean="0"/>
              <a:t>Elements</a:t>
            </a:r>
            <a:r>
              <a:rPr lang="en-US" altLang="en-US" sz="2800" dirty="0" smtClean="0"/>
              <a:t>: substances that cannot be broken down into simpler substances by chemical means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Made entirely of the same atom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112 known atoms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90 of those occur naturally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less than 40 of those can be found naturally in elemental form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Hydrogen, copper, gold, magnesium, lead, oxygen, nitrogen, helium, etc.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Elements cannot be separated into other things!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599" y="2052638"/>
            <a:ext cx="7174866" cy="41957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000" dirty="0" smtClean="0"/>
              <a:t>Elements are represented by a 1-2 letter symbol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000" dirty="0" smtClean="0"/>
              <a:t>The first must always be a capital letter, and the second (if present, is lower case).</a:t>
            </a:r>
          </a:p>
          <a:p>
            <a:pPr lvl="1"/>
            <a:r>
              <a:rPr lang="en-US" altLang="en-US" sz="3000" dirty="0" smtClean="0"/>
              <a:t>C: Carbon	</a:t>
            </a:r>
          </a:p>
          <a:p>
            <a:pPr lvl="1"/>
            <a:r>
              <a:rPr lang="en-US" altLang="en-US" sz="3000" dirty="0" smtClean="0"/>
              <a:t>He: Helium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000" dirty="0"/>
              <a:t>Capitalization is VERY important when writing the symbol for an element</a:t>
            </a:r>
          </a:p>
          <a:p>
            <a:pPr algn="ctr"/>
            <a:r>
              <a:rPr lang="en-US" altLang="en-US" sz="3000" dirty="0"/>
              <a:t>CO = carbon monoxide</a:t>
            </a:r>
          </a:p>
          <a:p>
            <a:pPr algn="ctr"/>
            <a:r>
              <a:rPr lang="en-US" altLang="en-US" sz="3000" dirty="0"/>
              <a:t>Co = cobalt</a:t>
            </a:r>
          </a:p>
          <a:p>
            <a:endParaRPr lang="en-US" altLang="en-US" sz="3000" dirty="0" smtClean="0"/>
          </a:p>
        </p:txBody>
      </p:sp>
      <p:pic>
        <p:nvPicPr>
          <p:cNvPr id="10244" name="Picture 4" descr="C:\Users\meghan.morris\Desktop\science-element-proj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79" y="2115404"/>
            <a:ext cx="13747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meghan.morris\Desktop\01-Hydrogen-T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54" y="4555609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Molecules</a:t>
            </a:r>
          </a:p>
        </p:txBody>
      </p:sp>
      <p:sp>
        <p:nvSpPr>
          <p:cNvPr id="12291" name="Content Placeholder 5"/>
          <p:cNvSpPr>
            <a:spLocks noGrp="1"/>
          </p:cNvSpPr>
          <p:nvPr>
            <p:ph idx="1"/>
          </p:nvPr>
        </p:nvSpPr>
        <p:spPr>
          <a:xfrm>
            <a:off x="228600" y="1905000"/>
            <a:ext cx="473964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u="sng" dirty="0" smtClean="0"/>
              <a:t>Molecule</a:t>
            </a:r>
            <a:r>
              <a:rPr lang="en-US" altLang="en-US" sz="2800" dirty="0" smtClean="0"/>
              <a:t>: two or more atoms bonded together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S</a:t>
            </a:r>
            <a:r>
              <a:rPr lang="en-US" altLang="en-US" sz="2800" dirty="0" smtClean="0"/>
              <a:t>mallest unit of a substance that will behave like the substance </a:t>
            </a:r>
          </a:p>
          <a:p>
            <a:pPr lvl="2"/>
            <a:r>
              <a:rPr lang="en-US" altLang="en-US" sz="2400" dirty="0" smtClean="0"/>
              <a:t>water, carbon dioxide, ammonia, glass, alcohol, and limestone</a:t>
            </a:r>
          </a:p>
          <a:p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057400"/>
            <a:ext cx="3489959" cy="34899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Compounds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981200"/>
            <a:ext cx="514191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u="sng" dirty="0" smtClean="0"/>
              <a:t>Compound</a:t>
            </a:r>
            <a:r>
              <a:rPr lang="en-US" altLang="en-US" sz="2800" dirty="0" smtClean="0"/>
              <a:t>: substance made up of atoms of different elements (two or more elements chemically combined)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Compounds </a:t>
            </a:r>
            <a:r>
              <a:rPr lang="en-US" altLang="en-US" sz="2800" u="sng" dirty="0" smtClean="0"/>
              <a:t>can</a:t>
            </a:r>
            <a:r>
              <a:rPr lang="en-US" altLang="en-US" sz="2800" dirty="0" smtClean="0"/>
              <a:t> be broken down into other things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This happens with a chemical change</a:t>
            </a:r>
          </a:p>
          <a:p>
            <a:endParaRPr lang="en-US" altLang="en-US" sz="2400" dirty="0" smtClean="0"/>
          </a:p>
        </p:txBody>
      </p:sp>
      <p:pic>
        <p:nvPicPr>
          <p:cNvPr id="13316" name="Picture 5" descr="http://get-rid-of-acne-scars-permanently.blogpost-web.com/wp-content/uploads/2013/04/chemical-compounds-1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80774"/>
            <a:ext cx="3763963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Compounds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845734"/>
            <a:ext cx="8214360" cy="4023360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Compounds are represented by a chemical formula – symbols of the elements in them, and a subscript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A subscript shows how many there are of that atom in the compound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If there is </a:t>
            </a:r>
            <a:r>
              <a:rPr lang="en-US" sz="2800" b="1" dirty="0"/>
              <a:t>no</a:t>
            </a:r>
            <a:r>
              <a:rPr lang="en-US" sz="2800" dirty="0"/>
              <a:t> subscript number then </a:t>
            </a:r>
            <a:r>
              <a:rPr lang="en-US" sz="2800" b="1" dirty="0"/>
              <a:t>1</a:t>
            </a:r>
            <a:r>
              <a:rPr lang="en-US" sz="2800" dirty="0"/>
              <a:t> is implied, but you don’t write 1!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/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smtClean="0"/>
              <a:t>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235104"/>
            <a:ext cx="5166360" cy="26038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4FDD-8FB7-4CAD-A488-CFF95394A83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288212" cy="1400175"/>
          </a:xfrm>
        </p:spPr>
        <p:txBody>
          <a:bodyPr/>
          <a:lstStyle/>
          <a:p>
            <a:r>
              <a:rPr lang="en-US" altLang="en-US" smtClean="0"/>
              <a:t>Pure Substances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46275"/>
            <a:ext cx="8153400" cy="4114800"/>
          </a:xfrm>
        </p:spPr>
        <p:txBody>
          <a:bodyPr rtlCol="0"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u="sng" dirty="0" smtClean="0"/>
              <a:t>Pure Substance</a:t>
            </a:r>
            <a:r>
              <a:rPr lang="en-US" sz="2800" dirty="0" smtClean="0"/>
              <a:t>: matter that has a fixed composition (make-up) and definite properties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Elements and compounds are pure substances, mixtures are not</a:t>
            </a:r>
            <a:endParaRPr lang="en-US" sz="2800" dirty="0"/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15364" name="Picture 2" descr="http://alishamatters.weebly.com/uploads/1/3/6/4/13640697/6103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3016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953DA-0587-4593-A9B7-3DBCB5D4AB0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1419</TotalTime>
  <Words>855</Words>
  <Application>Microsoft Office PowerPoint</Application>
  <PresentationFormat>On-screen Show (4:3)</PresentationFormat>
  <Paragraphs>142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Calibri Light</vt:lpstr>
      <vt:lpstr>Times New Roman</vt:lpstr>
      <vt:lpstr>Wingdings</vt:lpstr>
      <vt:lpstr>Wingdings 3</vt:lpstr>
      <vt:lpstr>Retrospect</vt:lpstr>
      <vt:lpstr>Matter</vt:lpstr>
      <vt:lpstr>Classifying Matter</vt:lpstr>
      <vt:lpstr>Matter</vt:lpstr>
      <vt:lpstr>Elements</vt:lpstr>
      <vt:lpstr>Elements</vt:lpstr>
      <vt:lpstr>Molecules</vt:lpstr>
      <vt:lpstr>Compounds</vt:lpstr>
      <vt:lpstr>Compounds</vt:lpstr>
      <vt:lpstr>Pure Substances</vt:lpstr>
      <vt:lpstr>Mixtures</vt:lpstr>
      <vt:lpstr>Mixtures</vt:lpstr>
      <vt:lpstr>Properties of Matter</vt:lpstr>
      <vt:lpstr>Physical Properties</vt:lpstr>
      <vt:lpstr>Density</vt:lpstr>
      <vt:lpstr>Density</vt:lpstr>
      <vt:lpstr>Density </vt:lpstr>
      <vt:lpstr>Chemical Properties</vt:lpstr>
      <vt:lpstr>Changes of Matter</vt:lpstr>
      <vt:lpstr>Physical Changes</vt:lpstr>
      <vt:lpstr>Chemical Changes</vt:lpstr>
      <vt:lpstr>Chemical Changes</vt:lpstr>
      <vt:lpstr>Physical or Chemical Change?</vt:lpstr>
      <vt:lpstr>Separating Mixtures</vt:lpstr>
      <vt:lpstr>Separating Compounds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Matter</dc:title>
  <dc:creator>Gene Lynn</dc:creator>
  <cp:lastModifiedBy>Rector, Elizabeth</cp:lastModifiedBy>
  <cp:revision>77</cp:revision>
  <dcterms:created xsi:type="dcterms:W3CDTF">2002-08-14T18:50:42Z</dcterms:created>
  <dcterms:modified xsi:type="dcterms:W3CDTF">2016-01-27T14:02:15Z</dcterms:modified>
</cp:coreProperties>
</file>